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61" r:id="rId6"/>
    <p:sldId id="262" r:id="rId7"/>
    <p:sldId id="264" r:id="rId8"/>
    <p:sldId id="260" r:id="rId9"/>
    <p:sldId id="259" r:id="rId10"/>
    <p:sldId id="265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8F605-F56C-44A4-A9BC-D6F45C9D0EEA}" type="datetimeFigureOut">
              <a:rPr lang="en-US" smtClean="0"/>
              <a:t>7/21/2013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7E056-F404-4D99-941C-5CBE1268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00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pic>
        <p:nvPicPr>
          <p:cNvPr id="11" name="Picture 15" descr="SEDI_PP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3325" y="2512596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5442065" y="6410476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7" name="Picture 17" descr="DHS_2x3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56" y="6132513"/>
            <a:ext cx="19240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99654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lnSpc>
                <a:spcPts val="3200"/>
              </a:lnSpc>
              <a:defRPr>
                <a:solidFill>
                  <a:schemeClr val="tx2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  <a:lvl2pPr>
              <a:spcAft>
                <a:spcPts val="600"/>
              </a:spcAft>
              <a:defRPr sz="20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2pPr>
            <a:lvl3pPr>
              <a:spcAft>
                <a:spcPts val="600"/>
              </a:spcAft>
              <a:defRPr sz="18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ternate_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24245" y="4025438"/>
            <a:ext cx="7946694" cy="13716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4329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74246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188055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501864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815673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129482" y="4083050"/>
            <a:ext cx="1271016" cy="127101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83116" y="2568939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dirty="0" smtClean="0"/>
              <a:t>Author</a:t>
            </a: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57146" y="368932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407324" cy="239814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23649" y="244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0" y="2510287"/>
            <a:ext cx="407324" cy="43477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204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72959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83873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94787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05701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16615" y="4353828"/>
            <a:ext cx="90120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Optional</a:t>
            </a:r>
            <a:r>
              <a:rPr lang="en-US" sz="1400" baseline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smtClean="0">
                <a:ea typeface="Verdana" pitchFamily="34" charset="0"/>
                <a:cs typeface="Verdana" pitchFamily="34" charset="0"/>
              </a:rPr>
              <a:t>Image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ts val="1400"/>
              </a:lnSpc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Here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33" name="Picture 32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7342" y="2541460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494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838200" y="3276600"/>
            <a:ext cx="7780020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0" y="0"/>
            <a:ext cx="407324" cy="3124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0" y="3352800"/>
            <a:ext cx="407324" cy="3505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23649" y="3463137"/>
            <a:ext cx="4602163" cy="389922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 spc="300" baseline="0">
                <a:solidFill>
                  <a:schemeClr val="tx2"/>
                </a:solidFill>
                <a:latin typeface="Helvetica LT Std" pitchFamily="34" charset="0"/>
                <a:cs typeface="Calibri" pitchFamily="34" charset="0"/>
              </a:defRPr>
            </a:lvl1pPr>
          </a:lstStyle>
          <a:p>
            <a:r>
              <a:rPr lang="en-US" altLang="en-US" smtClean="0"/>
              <a:t>Subtitle</a:t>
            </a:r>
            <a:endParaRPr lang="en-US" altLang="en-US" dirty="0"/>
          </a:p>
        </p:txBody>
      </p:sp>
      <p:sp>
        <p:nvSpPr>
          <p:cNvPr id="21" name="Rectangle 9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62000" y="1041287"/>
            <a:ext cx="7246620" cy="1981200"/>
          </a:xfrm>
        </p:spPr>
        <p:txBody>
          <a:bodyPr anchor="b" anchorCtr="0">
            <a:norm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tx2"/>
                </a:solidFill>
                <a:latin typeface="Helvetica LT Std" pitchFamily="34" charset="0"/>
                <a:cs typeface="Times New Roman" pitchFamily="18" charset="0"/>
              </a:defRPr>
            </a:lvl1pPr>
          </a:lstStyle>
          <a:p>
            <a:r>
              <a:rPr lang="en-US" smtClean="0"/>
              <a:t>Section Title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24" name="Picture 23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5668" y="3420341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563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98596"/>
            <a:ext cx="4038600" cy="4525963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48927"/>
            <a:ext cx="4040188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7425" y="2048927"/>
            <a:ext cx="4041775" cy="3951288"/>
          </a:xfrm>
        </p:spPr>
        <p:txBody>
          <a:bodyPr>
            <a:norm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800600" y="1485365"/>
            <a:ext cx="4040188" cy="487362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407324" cy="1288473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0" y="1446415"/>
            <a:ext cx="407324" cy="541158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8" name="Picture 17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078805" cy="8683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618308" y="1295400"/>
            <a:ext cx="8220892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C1CD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0" y="1"/>
            <a:ext cx="407324" cy="1219200"/>
          </a:xfrm>
          <a:prstGeom prst="rect">
            <a:avLst/>
          </a:prstGeom>
          <a:solidFill>
            <a:srgbClr val="C1CD2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1371601"/>
            <a:ext cx="407324" cy="5486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3434" y="6227457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 LT Std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4" descr="DHS_2x3.em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564" y="6274954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34"/>
          <p:cNvSpPr txBox="1">
            <a:spLocks noChangeArrowheads="1"/>
          </p:cNvSpPr>
          <p:nvPr/>
        </p:nvSpPr>
        <p:spPr bwMode="auto">
          <a:xfrm>
            <a:off x="5348546" y="6440782"/>
            <a:ext cx="35257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rIns="45720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cs typeface="+mn-cs"/>
              </a:rPr>
              <a:t>HS SEDI is a trademark of the U.S. Department of Homeland </a:t>
            </a:r>
            <a:r>
              <a:rPr lang="en-US" altLang="en-US" sz="700" b="0" dirty="0" smtClean="0">
                <a:cs typeface="+mn-cs"/>
              </a:rPr>
              <a:t>Security (DHS)</a:t>
            </a:r>
          </a:p>
          <a:p>
            <a:pPr algn="r" eaLnBrk="0" hangingPunct="0">
              <a:defRPr/>
            </a:pPr>
            <a:r>
              <a:rPr lang="en-US" altLang="en-US" sz="700" b="0" dirty="0" smtClean="0">
                <a:cs typeface="+mn-cs"/>
              </a:rPr>
              <a:t>The HS SEDI FFRDC is managed and operated by The MITRE</a:t>
            </a:r>
            <a:r>
              <a:rPr lang="en-US" altLang="en-US" sz="700" b="0" baseline="0" dirty="0" smtClean="0">
                <a:cs typeface="+mn-cs"/>
              </a:rPr>
              <a:t> Corporation for DHS</a:t>
            </a:r>
            <a:endParaRPr lang="en-US" altLang="en-US" sz="700" b="0" dirty="0">
              <a:cs typeface="+mn-cs"/>
            </a:endParaRPr>
          </a:p>
        </p:txBody>
      </p:sp>
      <p:pic>
        <p:nvPicPr>
          <p:cNvPr id="16" name="Picture 15" descr="SEDI_PPT.em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88405" y="286664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lang="en-US" sz="2800" b="1" kern="1200">
          <a:solidFill>
            <a:schemeClr val="tx2"/>
          </a:solidFill>
          <a:latin typeface="Helvetica LT Std" pitchFamily="34" charset="0"/>
          <a:ea typeface="Verdana" pitchFamily="34" charset="0"/>
          <a:cs typeface="Verdana" pitchFamily="34" charset="0"/>
        </a:defRPr>
      </a:lvl1pPr>
    </p:titleStyle>
    <p:bodyStyle>
      <a:lvl1pPr marL="231775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20000"/>
        <a:buFont typeface="Wingdings" pitchFamily="2" charset="2"/>
        <a:buChar char="§"/>
        <a:defRPr sz="2000" b="1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1pPr>
      <a:lvl2pPr marL="515938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2pPr>
      <a:lvl3pPr marL="747713" indent="-231775" algn="l" defTabSz="9144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10000"/>
        <a:buFont typeface="Wingdings" pitchFamily="2" charset="2"/>
        <a:buChar char="§"/>
        <a:defRPr sz="1800" kern="1200">
          <a:solidFill>
            <a:schemeClr val="tx1"/>
          </a:solidFill>
          <a:latin typeface="Helvetica LT Std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val.mitre.org/language/version5.11/" TargetMode="External"/><Relationship Id="rId2" Type="http://schemas.openxmlformats.org/officeDocument/2006/relationships/hyperlink" Target="https://oval.mitre.org/languag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val.mitre.org/adoption/" TargetMode="External"/><Relationship Id="rId5" Type="http://schemas.openxmlformats.org/officeDocument/2006/relationships/hyperlink" Target="https://oval.mitre.org/repository/" TargetMode="External"/><Relationship Id="rId4" Type="http://schemas.openxmlformats.org/officeDocument/2006/relationships/hyperlink" Target="http://sourceforge.net/projects/ovaldi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Matt Hansbury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OVAL Status and Section Objectives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7725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OVAL Language </a:t>
            </a:r>
          </a:p>
          <a:p>
            <a:pPr lvl="1"/>
            <a:r>
              <a:rPr lang="en-US" dirty="0" smtClean="0">
                <a:hlinkClick r:id="rId2"/>
              </a:rPr>
              <a:t>https://</a:t>
            </a:r>
            <a:r>
              <a:rPr lang="en-US" dirty="0">
                <a:hlinkClick r:id="rId2"/>
              </a:rPr>
              <a:t>oval.mitre.org/language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5.11 Release page:</a:t>
            </a:r>
          </a:p>
          <a:p>
            <a:pPr lvl="1"/>
            <a:r>
              <a:rPr lang="en-US" dirty="0" smtClean="0">
                <a:hlinkClick r:id="rId3"/>
              </a:rPr>
              <a:t>https://</a:t>
            </a:r>
            <a:r>
              <a:rPr lang="en-US" dirty="0">
                <a:hlinkClick r:id="rId3"/>
              </a:rPr>
              <a:t>oval.mitre.org/language/version5.11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OVAL Interpreter</a:t>
            </a:r>
          </a:p>
          <a:p>
            <a:pPr lvl="1"/>
            <a:r>
              <a:rPr lang="en-US" dirty="0">
                <a:hlinkClick r:id="rId4"/>
              </a:rPr>
              <a:t>http://sourceforge.net/projects/ovaldi/</a:t>
            </a:r>
            <a:endParaRPr lang="en-US" dirty="0"/>
          </a:p>
          <a:p>
            <a:r>
              <a:rPr lang="en-US" dirty="0" smtClean="0"/>
              <a:t>OVAL Repository</a:t>
            </a:r>
          </a:p>
          <a:p>
            <a:pPr lvl="1"/>
            <a:r>
              <a:rPr lang="en-US" dirty="0" smtClean="0">
                <a:hlinkClick r:id="rId5"/>
              </a:rPr>
              <a:t>https://</a:t>
            </a:r>
            <a:r>
              <a:rPr lang="en-US" dirty="0">
                <a:hlinkClick r:id="rId5"/>
              </a:rPr>
              <a:t>oval.mitre.org/repository/</a:t>
            </a:r>
            <a:endParaRPr lang="en-US" dirty="0"/>
          </a:p>
          <a:p>
            <a:r>
              <a:rPr lang="en-US" dirty="0" smtClean="0"/>
              <a:t>OVAL Adoption Program:</a:t>
            </a:r>
          </a:p>
          <a:p>
            <a:pPr lvl="1"/>
            <a:r>
              <a:rPr lang="en-US" dirty="0" smtClean="0">
                <a:hlinkClick r:id="rId6"/>
              </a:rPr>
              <a:t>https://</a:t>
            </a:r>
            <a:r>
              <a:rPr lang="en-US" dirty="0">
                <a:hlinkClick r:id="rId6"/>
              </a:rPr>
              <a:t>oval.mitre.org/adoption/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 descr="C:\Users\mhansbury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845" y="2212974"/>
            <a:ext cx="2647755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3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OVAL Status Update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Anniversary of OVAL</a:t>
            </a:r>
          </a:p>
          <a:p>
            <a:pPr lvl="1"/>
            <a:r>
              <a:rPr lang="en-US" dirty="0" smtClean="0"/>
              <a:t>Language Update – 5.11 release</a:t>
            </a:r>
          </a:p>
          <a:p>
            <a:pPr lvl="1"/>
            <a:r>
              <a:rPr lang="en-US" dirty="0" smtClean="0"/>
              <a:t>OVAL Interpreter Update</a:t>
            </a:r>
          </a:p>
          <a:p>
            <a:pPr lvl="1"/>
            <a:r>
              <a:rPr lang="en-US" dirty="0" smtClean="0"/>
              <a:t>OVAL Adoption Program Update</a:t>
            </a:r>
          </a:p>
          <a:p>
            <a:pPr lvl="1"/>
            <a:r>
              <a:rPr lang="en-US" dirty="0" smtClean="0"/>
              <a:t>OVAL Repository Update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Session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8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– 10</a:t>
            </a:r>
            <a:r>
              <a:rPr lang="en-US" baseline="30000" dirty="0" smtClean="0"/>
              <a:t>th</a:t>
            </a:r>
            <a:r>
              <a:rPr lang="en-US" dirty="0" smtClean="0"/>
              <a:t> Anniversary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3276600"/>
            <a:ext cx="480060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OVAL started in 2002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Began as SQL queries against a relational database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Years of maturity bring us to where we are today:</a:t>
            </a:r>
          </a:p>
          <a:p>
            <a:pPr marL="7429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Mature, XML-based Language for expressing machine state</a:t>
            </a:r>
          </a:p>
          <a:p>
            <a:pPr marL="7429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Engaged 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community including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 tool v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endors 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and primary source vendors 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contributing</a:t>
            </a:r>
            <a:endParaRPr lang="en-US" sz="1600" dirty="0" smtClean="0">
              <a:ea typeface="Verdana" pitchFamily="34" charset="0"/>
              <a:cs typeface="Verdana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itchFamily="34" charset="0"/>
              <a:buChar char="•"/>
            </a:pP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038661"/>
            <a:ext cx="1440873" cy="141514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1" y="1828800"/>
            <a:ext cx="2743200" cy="1373317"/>
          </a:xfrm>
        </p:spPr>
      </p:pic>
    </p:spTree>
    <p:extLst>
      <p:ext uri="{BB962C8B-B14F-4D97-AF65-F5344CB8AC3E}">
        <p14:creationId xmlns:p14="http://schemas.microsoft.com/office/powerpoint/2010/main" val="37299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5.11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295400" y="4038600"/>
            <a:ext cx="3276600" cy="4572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Next Draft: September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876800" y="5410200"/>
            <a:ext cx="3276600" cy="4572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Final Release: TBD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4478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1775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20000"/>
              <a:buFont typeface="Wingdings" pitchFamily="2" charset="2"/>
              <a:buChar char="§"/>
              <a:defRPr sz="2000" b="1" kern="12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1pPr>
            <a:lvl2pPr marL="515938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2pPr>
            <a:lvl3pPr marL="747713" indent="-23177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1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Helvetica LT Std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New version of the Language due in late 2013</a:t>
            </a:r>
          </a:p>
          <a:p>
            <a:r>
              <a:rPr lang="en-US" dirty="0" smtClean="0"/>
              <a:t>Progress made in the Sandbox</a:t>
            </a:r>
          </a:p>
          <a:p>
            <a:r>
              <a:rPr lang="en-US" dirty="0" smtClean="0"/>
              <a:t>Need to work on migrating these to the official Language as appropriate</a:t>
            </a:r>
          </a:p>
          <a:p>
            <a:pPr lvl="1"/>
            <a:r>
              <a:rPr lang="en-US" dirty="0" smtClean="0"/>
              <a:t>Conversation today on this topic</a:t>
            </a:r>
          </a:p>
          <a:p>
            <a:pPr lvl="1"/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2895600" y="4724400"/>
            <a:ext cx="3276600" cy="4572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Release Candidate(s): TBD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" y="35052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ea typeface="Verdana" pitchFamily="34" charset="0"/>
                <a:cs typeface="Verdana" pitchFamily="34" charset="0"/>
              </a:rPr>
              <a:t>Schedule:</a:t>
            </a:r>
            <a:endParaRPr lang="en-US" sz="2000" b="1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48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Interpreter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82296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Highlights Over the Past Year</a:t>
            </a:r>
          </a:p>
          <a:p>
            <a:pPr lvl="1"/>
            <a:r>
              <a:rPr lang="en-US" dirty="0" smtClean="0"/>
              <a:t>Milestone:  </a:t>
            </a:r>
            <a:r>
              <a:rPr lang="en-US" dirty="0" smtClean="0"/>
              <a:t>30,000 downloads (</a:t>
            </a:r>
            <a:r>
              <a:rPr lang="en-US" sz="2200" dirty="0" smtClean="0">
                <a:solidFill>
                  <a:schemeClr val="accent5"/>
                </a:solidFill>
              </a:rPr>
              <a:t>34,129</a:t>
            </a:r>
            <a:r>
              <a:rPr lang="en-US" dirty="0" smtClean="0"/>
              <a:t> as of today)</a:t>
            </a:r>
            <a:endParaRPr lang="en-US" dirty="0" smtClean="0"/>
          </a:p>
          <a:p>
            <a:pPr lvl="1"/>
            <a:r>
              <a:rPr lang="en-US" dirty="0" smtClean="0"/>
              <a:t>Clarified </a:t>
            </a:r>
            <a:r>
              <a:rPr lang="en-US" dirty="0" smtClean="0"/>
              <a:t>licensing and purpose of the Interpreter</a:t>
            </a:r>
          </a:p>
          <a:p>
            <a:pPr lvl="2"/>
            <a:r>
              <a:rPr lang="en-US" dirty="0" smtClean="0"/>
              <a:t>Updated web site(s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Clarified use cases</a:t>
            </a:r>
            <a:endParaRPr lang="en-US" dirty="0" smtClean="0"/>
          </a:p>
          <a:p>
            <a:pPr lvl="1"/>
            <a:r>
              <a:rPr lang="en-US" dirty="0" smtClean="0"/>
              <a:t>Number of software releases:</a:t>
            </a:r>
          </a:p>
          <a:p>
            <a:pPr lvl="2"/>
            <a:r>
              <a:rPr lang="en-US" dirty="0" smtClean="0"/>
              <a:t>5.10.1.3</a:t>
            </a:r>
          </a:p>
          <a:p>
            <a:pPr lvl="3"/>
            <a:r>
              <a:rPr lang="en-US" sz="1600" dirty="0" smtClean="0"/>
              <a:t>Added </a:t>
            </a:r>
            <a:r>
              <a:rPr lang="en-US" sz="1600" dirty="0"/>
              <a:t>support for the ind-def:environmentvariable58_test</a:t>
            </a:r>
            <a:endParaRPr lang="en-US" dirty="0"/>
          </a:p>
          <a:p>
            <a:pPr lvl="3"/>
            <a:r>
              <a:rPr lang="en-US" sz="1600" dirty="0" smtClean="0"/>
              <a:t>Added </a:t>
            </a:r>
            <a:r>
              <a:rPr lang="en-US" sz="1600" dirty="0"/>
              <a:t>support for numerous entities in various Windows and Unix </a:t>
            </a:r>
            <a:r>
              <a:rPr lang="en-US" sz="1600" dirty="0" smtClean="0"/>
              <a:t>tests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5.10.1.4</a:t>
            </a:r>
          </a:p>
          <a:p>
            <a:pPr lvl="3"/>
            <a:r>
              <a:rPr lang="en-US" sz="1500" dirty="0" smtClean="0"/>
              <a:t>Added </a:t>
            </a:r>
            <a:r>
              <a:rPr lang="en-US" sz="1500" dirty="0"/>
              <a:t>support for the </a:t>
            </a:r>
            <a:r>
              <a:rPr lang="en-US" sz="1500" dirty="0" err="1"/>
              <a:t>scheduling_class</a:t>
            </a:r>
            <a:r>
              <a:rPr lang="en-US" sz="1500" dirty="0"/>
              <a:t> entity in the </a:t>
            </a:r>
            <a:r>
              <a:rPr lang="en-US" sz="1500" dirty="0" err="1"/>
              <a:t>unix-def:process_test</a:t>
            </a:r>
            <a:r>
              <a:rPr lang="en-US" sz="1500" dirty="0"/>
              <a:t> and </a:t>
            </a:r>
            <a:r>
              <a:rPr lang="en-US" sz="1500" dirty="0" smtClean="0"/>
              <a:t>unix-def:process58_test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5.10.1.5</a:t>
            </a:r>
            <a:endParaRPr lang="en-US" dirty="0" smtClean="0"/>
          </a:p>
          <a:p>
            <a:pPr lvl="3"/>
            <a:r>
              <a:rPr lang="en-US" sz="1500" dirty="0"/>
              <a:t>Added support for the ipv6_address </a:t>
            </a:r>
            <a:r>
              <a:rPr lang="en-US" sz="1500" dirty="0" err="1"/>
              <a:t>datatype</a:t>
            </a:r>
            <a:endParaRPr lang="en-US" sz="2200" dirty="0"/>
          </a:p>
          <a:p>
            <a:pPr lvl="3"/>
            <a:r>
              <a:rPr lang="en-US" sz="1500" dirty="0" smtClean="0"/>
              <a:t>Improved </a:t>
            </a:r>
            <a:r>
              <a:rPr lang="en-US" sz="1500" dirty="0"/>
              <a:t>the collection of the </a:t>
            </a:r>
            <a:r>
              <a:rPr lang="en-US" sz="1500" dirty="0" err="1"/>
              <a:t>linux-def:rpminfo_item</a:t>
            </a:r>
            <a:r>
              <a:rPr lang="en-US" sz="1500" dirty="0"/>
              <a:t>/</a:t>
            </a:r>
            <a:r>
              <a:rPr lang="en-US" sz="1500" dirty="0" err="1"/>
              <a:t>signature_keyid</a:t>
            </a:r>
            <a:r>
              <a:rPr lang="en-US" sz="1500" dirty="0"/>
              <a:t> entity </a:t>
            </a:r>
            <a:endParaRPr lang="en-US" sz="2200" dirty="0"/>
          </a:p>
          <a:p>
            <a:pPr lvl="3"/>
            <a:r>
              <a:rPr lang="en-US" sz="1500" dirty="0" smtClean="0"/>
              <a:t>Updated </a:t>
            </a:r>
            <a:r>
              <a:rPr lang="en-US" sz="1500" dirty="0"/>
              <a:t>the collection format of the </a:t>
            </a:r>
            <a:r>
              <a:rPr lang="en-US" sz="1500" dirty="0" err="1"/>
              <a:t>win-def:file_item</a:t>
            </a:r>
            <a:r>
              <a:rPr lang="en-US" sz="1500" dirty="0"/>
              <a:t>/</a:t>
            </a:r>
            <a:r>
              <a:rPr lang="en-US" sz="1500" dirty="0" err="1"/>
              <a:t>langauge</a:t>
            </a:r>
            <a:r>
              <a:rPr lang="en-US" sz="1500" dirty="0"/>
              <a:t> entity to now be specified by the </a:t>
            </a:r>
            <a:r>
              <a:rPr lang="en-US" sz="1500" dirty="0" smtClean="0"/>
              <a:t>OS</a:t>
            </a: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9200" y="5943600"/>
            <a:ext cx="594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 smtClean="0">
                <a:ea typeface="Verdana" pitchFamily="34" charset="0"/>
                <a:cs typeface="Verdana" pitchFamily="34" charset="0"/>
              </a:rPr>
              <a:t>* For all releases, also fixed bugs submitted by the community</a:t>
            </a:r>
            <a:endParaRPr lang="en-US" sz="120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18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Highlights Over the Past Year:</a:t>
            </a:r>
          </a:p>
          <a:p>
            <a:pPr lvl="1"/>
            <a:r>
              <a:rPr lang="en-US" dirty="0" smtClean="0"/>
              <a:t>New Adopters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Current Program totals:</a:t>
            </a:r>
          </a:p>
          <a:p>
            <a:pPr lvl="2"/>
            <a:r>
              <a:rPr lang="en-US" dirty="0" smtClean="0"/>
              <a:t>Organizations: </a:t>
            </a:r>
            <a:r>
              <a:rPr lang="en-US" sz="2000" dirty="0" smtClean="0">
                <a:solidFill>
                  <a:schemeClr val="accent5"/>
                </a:solidFill>
              </a:rPr>
              <a:t>42</a:t>
            </a:r>
            <a:endParaRPr lang="en-US" dirty="0" smtClean="0">
              <a:solidFill>
                <a:schemeClr val="accent5"/>
              </a:solidFill>
            </a:endParaRPr>
          </a:p>
          <a:p>
            <a:pPr lvl="2"/>
            <a:r>
              <a:rPr lang="en-US" dirty="0" smtClean="0"/>
              <a:t>Products &amp; Services: </a:t>
            </a:r>
            <a:r>
              <a:rPr lang="en-US" sz="2000" dirty="0" smtClean="0">
                <a:solidFill>
                  <a:schemeClr val="accent5"/>
                </a:solidFill>
              </a:rPr>
              <a:t>57</a:t>
            </a:r>
            <a:endParaRPr lang="en-US" dirty="0" smtClean="0">
              <a:solidFill>
                <a:schemeClr val="accent5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133600" y="2209800"/>
            <a:ext cx="4876800" cy="25908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NopSec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GCP Global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Information-technology Promotion Agency, Japan (IPA)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Institute for Information Industry - </a:t>
            </a:r>
            <a:r>
              <a:rPr lang="en-US" dirty="0" err="1"/>
              <a:t>CyberTrust</a:t>
            </a:r>
            <a:r>
              <a:rPr lang="en-US" dirty="0"/>
              <a:t> Technology Institute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OpenVas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National Institute of Advanced Industrial Science and Technology (AIST)</a:t>
            </a:r>
          </a:p>
        </p:txBody>
      </p:sp>
    </p:spTree>
    <p:extLst>
      <p:ext uri="{BB962C8B-B14F-4D97-AF65-F5344CB8AC3E}">
        <p14:creationId xmlns:p14="http://schemas.microsoft.com/office/powerpoint/2010/main" val="25622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Repository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US" b="1" dirty="0" smtClean="0"/>
              <a:t>Highlights Over the Past Year</a:t>
            </a:r>
            <a:r>
              <a:rPr lang="en-US" b="1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Milestone:  15,000 Definitions</a:t>
            </a:r>
            <a:endParaRPr lang="en-US" dirty="0" smtClean="0"/>
          </a:p>
          <a:p>
            <a:pPr lvl="2"/>
            <a:r>
              <a:rPr lang="en-US" dirty="0" smtClean="0"/>
              <a:t>Big </a:t>
            </a:r>
            <a:r>
              <a:rPr lang="en-US" dirty="0" smtClean="0"/>
              <a:t>thanks to the community</a:t>
            </a:r>
            <a:endParaRPr lang="en-US" dirty="0"/>
          </a:p>
          <a:p>
            <a:pPr lvl="1" rtl="0"/>
            <a:r>
              <a:rPr lang="en-US" dirty="0" smtClean="0"/>
              <a:t>Total number of Definitions: </a:t>
            </a:r>
            <a:r>
              <a:rPr lang="en-US" sz="2400" dirty="0" smtClean="0">
                <a:solidFill>
                  <a:schemeClr val="accent5"/>
                </a:solidFill>
              </a:rPr>
              <a:t>15298</a:t>
            </a:r>
            <a:endParaRPr lang="en-US" dirty="0">
              <a:solidFill>
                <a:schemeClr val="accent5"/>
              </a:solidFill>
            </a:endParaRPr>
          </a:p>
          <a:p>
            <a:pPr lvl="2" rtl="0"/>
            <a:r>
              <a:rPr lang="en-US" dirty="0" smtClean="0"/>
              <a:t>Includes products and platforms:</a:t>
            </a:r>
            <a:endParaRPr lang="en-US" dirty="0"/>
          </a:p>
          <a:p>
            <a:pPr lvl="3" rtl="0"/>
            <a:r>
              <a:rPr lang="en-US" dirty="0" smtClean="0"/>
              <a:t>Windows, RHEL, Solaris, Mac OSX, Ubuntu, </a:t>
            </a:r>
            <a:r>
              <a:rPr lang="en-US" dirty="0" err="1" smtClean="0"/>
              <a:t>Debian</a:t>
            </a:r>
            <a:r>
              <a:rPr lang="en-US" dirty="0" smtClean="0"/>
              <a:t>, etc.</a:t>
            </a:r>
            <a:endParaRPr lang="en-US" dirty="0"/>
          </a:p>
          <a:p>
            <a:pPr lvl="1" rtl="0"/>
            <a:r>
              <a:rPr lang="en-US" dirty="0" smtClean="0"/>
              <a:t>Top Contributors:</a:t>
            </a:r>
            <a:endParaRPr lang="en-US" dirty="0"/>
          </a:p>
          <a:p>
            <a:pPr lvl="2" rtl="0"/>
            <a:r>
              <a:rPr lang="en-US" dirty="0" smtClean="0"/>
              <a:t>ALTX-SOFT</a:t>
            </a:r>
            <a:endParaRPr lang="en-US" dirty="0"/>
          </a:p>
          <a:p>
            <a:pPr lvl="2" rtl="0"/>
            <a:r>
              <a:rPr lang="en-US" dirty="0" smtClean="0"/>
              <a:t>G2, Inc.</a:t>
            </a:r>
            <a:endParaRPr lang="en-US" dirty="0"/>
          </a:p>
          <a:p>
            <a:pPr lvl="2" rtl="0"/>
            <a:r>
              <a:rPr lang="en-US" dirty="0" err="1" smtClean="0"/>
              <a:t>SecPod</a:t>
            </a:r>
            <a:r>
              <a:rPr lang="en-US" dirty="0" smtClean="0"/>
              <a:t> Technologies</a:t>
            </a:r>
            <a:endParaRPr lang="en-US" dirty="0"/>
          </a:p>
        </p:txBody>
      </p:sp>
      <p:pic>
        <p:nvPicPr>
          <p:cNvPr id="1026" name="Picture 2" descr="C:\Users\mhansbury\Desktop\altx_logo_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050" y="4371975"/>
            <a:ext cx="12096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hansbury\Desktop\G2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57" y="4538026"/>
            <a:ext cx="638143" cy="64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hansbury\Desktop\imgr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0" y="5128576"/>
            <a:ext cx="1263650" cy="41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61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Sandbox Discussion</a:t>
            </a:r>
          </a:p>
          <a:p>
            <a:r>
              <a:rPr lang="en-US" dirty="0" smtClean="0"/>
              <a:t>Plenty of 5.11 Discussions</a:t>
            </a:r>
          </a:p>
          <a:p>
            <a:pPr lvl="1"/>
            <a:r>
              <a:rPr lang="en-US" dirty="0" smtClean="0"/>
              <a:t>Several new test proposals </a:t>
            </a:r>
          </a:p>
          <a:p>
            <a:pPr lvl="2"/>
            <a:r>
              <a:rPr lang="en-US" dirty="0" smtClean="0"/>
              <a:t>License and System Metrics</a:t>
            </a:r>
          </a:p>
          <a:p>
            <a:pPr lvl="2"/>
            <a:r>
              <a:rPr lang="en-US" dirty="0" smtClean="0"/>
              <a:t>NT User </a:t>
            </a:r>
          </a:p>
          <a:p>
            <a:pPr lvl="2"/>
            <a:r>
              <a:rPr lang="en-US" dirty="0" smtClean="0"/>
              <a:t>INI test</a:t>
            </a:r>
          </a:p>
          <a:p>
            <a:pPr lvl="2"/>
            <a:r>
              <a:rPr lang="en-US" dirty="0" smtClean="0"/>
              <a:t>Others</a:t>
            </a:r>
          </a:p>
          <a:p>
            <a:pPr lvl="1"/>
            <a:r>
              <a:rPr lang="en-US" dirty="0" smtClean="0"/>
              <a:t>Platform-specific topics</a:t>
            </a:r>
          </a:p>
          <a:p>
            <a:pPr lvl="2"/>
            <a:r>
              <a:rPr lang="en-US" dirty="0" smtClean="0"/>
              <a:t>Cisco Schemas (Omar Santos from Cisco)</a:t>
            </a:r>
          </a:p>
          <a:p>
            <a:pPr lvl="2"/>
            <a:r>
              <a:rPr lang="en-US" dirty="0" smtClean="0"/>
              <a:t>Solaris 11 (Warren Belfer from Oracle)</a:t>
            </a:r>
          </a:p>
          <a:p>
            <a:pPr lvl="2"/>
            <a:r>
              <a:rPr lang="en-US" dirty="0" smtClean="0"/>
              <a:t>Apple Platform (Shawn </a:t>
            </a:r>
            <a:r>
              <a:rPr lang="en-US" dirty="0" err="1" smtClean="0"/>
              <a:t>Geddis</a:t>
            </a:r>
            <a:r>
              <a:rPr lang="en-US" dirty="0" smtClean="0"/>
              <a:t> &amp; Josh </a:t>
            </a:r>
            <a:r>
              <a:rPr lang="en-US" dirty="0" err="1" smtClean="0"/>
              <a:t>Wisenbaker</a:t>
            </a:r>
            <a:r>
              <a:rPr lang="en-US" dirty="0" smtClean="0"/>
              <a:t> from Apple)</a:t>
            </a:r>
          </a:p>
          <a:p>
            <a:pPr lvl="2"/>
            <a:r>
              <a:rPr lang="en-US" dirty="0" smtClean="0"/>
              <a:t>Others</a:t>
            </a:r>
          </a:p>
          <a:p>
            <a:r>
              <a:rPr lang="en-US" dirty="0" smtClean="0"/>
              <a:t>Other topics (XCCDF &amp; OVAL, Mobile platforms, etc.)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Objectives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rtl="0"/>
            <a:r>
              <a:rPr lang="en-US" sz="2100" b="1" dirty="0" smtClean="0"/>
              <a:t>Update the community on the 5.11 OVAL release</a:t>
            </a:r>
            <a:endParaRPr lang="en-US" sz="2100" dirty="0"/>
          </a:p>
          <a:p>
            <a:pPr lvl="0" rtl="0"/>
            <a:r>
              <a:rPr lang="en-US" sz="2100" b="1" dirty="0" smtClean="0"/>
              <a:t>Update the community on other parts of OVAL</a:t>
            </a:r>
            <a:endParaRPr lang="en-US" sz="2100" dirty="0"/>
          </a:p>
          <a:p>
            <a:pPr lvl="1" rtl="0"/>
            <a:r>
              <a:rPr lang="en-US" dirty="0" smtClean="0"/>
              <a:t>OVAL Interpreter</a:t>
            </a:r>
            <a:endParaRPr lang="en-US" dirty="0"/>
          </a:p>
          <a:p>
            <a:pPr lvl="1" rtl="0"/>
            <a:r>
              <a:rPr lang="en-US" dirty="0" smtClean="0"/>
              <a:t>OVAL Repository</a:t>
            </a:r>
            <a:endParaRPr lang="en-US" dirty="0"/>
          </a:p>
          <a:p>
            <a:pPr lvl="1" rtl="0"/>
            <a:r>
              <a:rPr lang="en-US" dirty="0" smtClean="0"/>
              <a:t>OVAL Adoption</a:t>
            </a:r>
            <a:endParaRPr lang="en-US" dirty="0"/>
          </a:p>
          <a:p>
            <a:pPr lvl="0" rtl="0"/>
            <a:r>
              <a:rPr lang="en-US" sz="2100" b="1" dirty="0" smtClean="0"/>
              <a:t>Solicit significant feedback on individual features in the OVAL </a:t>
            </a:r>
            <a:r>
              <a:rPr lang="en-US" sz="2100" b="1" dirty="0" smtClean="0"/>
              <a:t>Sandbox</a:t>
            </a:r>
          </a:p>
          <a:p>
            <a:pPr lvl="1"/>
            <a:r>
              <a:rPr lang="en-US" sz="2100" dirty="0" smtClean="0"/>
              <a:t>End goal – Gauge community acceptance of features</a:t>
            </a:r>
          </a:p>
          <a:p>
            <a:pPr lvl="2"/>
            <a:r>
              <a:rPr lang="en-US" sz="1900" dirty="0" smtClean="0"/>
              <a:t>For acceptable features – be ready to finalize</a:t>
            </a:r>
            <a:endParaRPr lang="en-US" sz="1900" dirty="0"/>
          </a:p>
          <a:p>
            <a:pPr lvl="0" rtl="0"/>
            <a:r>
              <a:rPr lang="en-US" sz="2100" b="1" dirty="0" smtClean="0"/>
              <a:t>Drive </a:t>
            </a:r>
            <a:r>
              <a:rPr lang="en-US" sz="2100" b="1" dirty="0" smtClean="0"/>
              <a:t>additional Language development work</a:t>
            </a:r>
            <a:endParaRPr lang="en-US" sz="2100" dirty="0"/>
          </a:p>
          <a:p>
            <a:pPr lvl="1" rtl="0"/>
            <a:r>
              <a:rPr lang="en-US" dirty="0" smtClean="0"/>
              <a:t>For anything not already implemented in the Sandbox, discuss other potential changes </a:t>
            </a:r>
            <a:endParaRPr lang="en-US" dirty="0"/>
          </a:p>
          <a:p>
            <a:pPr lvl="2" rtl="0"/>
            <a:r>
              <a:rPr lang="en-US" dirty="0" smtClean="0"/>
              <a:t>Motivations</a:t>
            </a:r>
            <a:endParaRPr lang="en-US" dirty="0"/>
          </a:p>
          <a:p>
            <a:pPr lvl="2" rtl="0"/>
            <a:r>
              <a:rPr lang="en-US" dirty="0" smtClean="0"/>
              <a:t>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47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 SEDI Template v7">
  <a:themeElements>
    <a:clrScheme name="MITRE Corporate Colors">
      <a:dk1>
        <a:sysClr val="windowText" lastClr="000000"/>
      </a:dk1>
      <a:lt1>
        <a:sysClr val="window" lastClr="FFFFFF"/>
      </a:lt1>
      <a:dk2>
        <a:srgbClr val="005F9E"/>
      </a:dk2>
      <a:lt2>
        <a:srgbClr val="EEECE1"/>
      </a:lt2>
      <a:accent1>
        <a:srgbClr val="00B3DC"/>
      </a:accent1>
      <a:accent2>
        <a:srgbClr val="F7901E"/>
      </a:accent2>
      <a:accent3>
        <a:srgbClr val="FFE23C"/>
      </a:accent3>
      <a:accent4>
        <a:srgbClr val="C1CD23"/>
      </a:accent4>
      <a:accent5>
        <a:srgbClr val="C6401D"/>
      </a:accent5>
      <a:accent6>
        <a:srgbClr val="FFFFFF"/>
      </a:accent6>
      <a:hlink>
        <a:srgbClr val="0000FF"/>
      </a:hlink>
      <a:folHlink>
        <a:srgbClr val="800080"/>
      </a:folHlink>
    </a:clrScheme>
    <a:fontScheme name="MITRE Corporate Fonts">
      <a:majorFont>
        <a:latin typeface="Helvetica LT Std"/>
        <a:ea typeface=""/>
        <a:cs typeface=""/>
      </a:majorFont>
      <a:minorFont>
        <a:latin typeface="Helvetica LT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spcAft>
            <a:spcPts val="600"/>
          </a:spcAft>
          <a:defRPr sz="1600"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6E5AB613-7D17-4E1F-A398-FD828E5C0D52}"/>
</file>

<file path=customXml/itemProps2.xml><?xml version="1.0" encoding="utf-8"?>
<ds:datastoreItem xmlns:ds="http://schemas.openxmlformats.org/officeDocument/2006/customXml" ds:itemID="{0F112DDF-1602-4DE2-8365-FBDEBBE41E7E}"/>
</file>

<file path=customXml/itemProps3.xml><?xml version="1.0" encoding="utf-8"?>
<ds:datastoreItem xmlns:ds="http://schemas.openxmlformats.org/officeDocument/2006/customXml" ds:itemID="{46069DD7-FDB0-4173-BAB5-9E46F406547C}"/>
</file>

<file path=customXml/itemProps4.xml><?xml version="1.0" encoding="utf-8"?>
<ds:datastoreItem xmlns:ds="http://schemas.openxmlformats.org/officeDocument/2006/customXml" ds:itemID="{590F1713-BA71-4456-96B2-2D69F817FE3D}"/>
</file>

<file path=docProps/app.xml><?xml version="1.0" encoding="utf-8"?>
<Properties xmlns="http://schemas.openxmlformats.org/officeDocument/2006/extended-properties" xmlns:vt="http://schemas.openxmlformats.org/officeDocument/2006/docPropsVTypes">
  <Template>HS SEDI Template v8 (1)</Template>
  <TotalTime>6539</TotalTime>
  <Words>516</Words>
  <Application>Microsoft Office PowerPoint</Application>
  <PresentationFormat>On-screen Show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HS SEDI Template v7</vt:lpstr>
      <vt:lpstr>OVAL Status and Section Objectives</vt:lpstr>
      <vt:lpstr>Overview</vt:lpstr>
      <vt:lpstr>OVAL – 10th Anniversary</vt:lpstr>
      <vt:lpstr>OVAL 5.11</vt:lpstr>
      <vt:lpstr>OVAL Interpreter</vt:lpstr>
      <vt:lpstr>OVAL Adoption</vt:lpstr>
      <vt:lpstr>OVAL Repository</vt:lpstr>
      <vt:lpstr>Event Overview</vt:lpstr>
      <vt:lpstr>Section Objectives</vt:lpstr>
      <vt:lpstr>Resources 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Status and Section Objectives</dc:title>
  <dc:creator>Hansbury, Matt</dc:creator>
  <cp:lastModifiedBy>Hansbury, Matt</cp:lastModifiedBy>
  <cp:revision>26</cp:revision>
  <dcterms:created xsi:type="dcterms:W3CDTF">2006-08-16T00:00:00Z</dcterms:created>
  <dcterms:modified xsi:type="dcterms:W3CDTF">2013-07-22T13:26:45Z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